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"/>
  </p:notesMasterIdLst>
  <p:sldIdLst>
    <p:sldId id="258" r:id="rId2"/>
    <p:sldId id="261" r:id="rId3"/>
    <p:sldId id="260" r:id="rId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DCE1"/>
    <a:srgbClr val="D6D6DC"/>
    <a:srgbClr val="920000"/>
    <a:srgbClr val="EBEB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74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/>
            </a:lvl1pPr>
          </a:lstStyle>
          <a:p>
            <a:fld id="{98174A26-8D0A-4B17-B88F-94155268667F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4" tIns="46582" rIns="93164" bIns="4658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64" tIns="46582" rIns="93164" bIns="4658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/>
            </a:lvl1pPr>
          </a:lstStyle>
          <a:p>
            <a:fld id="{8B363B6E-11C4-4952-844D-4F847311C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957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414463" y="1162050"/>
            <a:ext cx="4181475" cy="3136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A" altLang="en-US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6955" indent="-291136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546" indent="-232909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366" indent="-232909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184" indent="-232909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002" indent="-2329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7820" indent="-2329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3639" indent="-2329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59457" indent="-2329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D9A6F57-5239-48DD-89FD-70FE86584C12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9050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414463" y="1162050"/>
            <a:ext cx="4181475" cy="3136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A" altLang="en-US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6955" indent="-291136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546" indent="-232909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366" indent="-232909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184" indent="-232909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002" indent="-2329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7820" indent="-2329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3639" indent="-2329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59457" indent="-2329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D9A6F57-5239-48DD-89FD-70FE86584C12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320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414463" y="1162050"/>
            <a:ext cx="4181475" cy="3136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A" altLang="en-US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6955" indent="-291136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546" indent="-232909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366" indent="-232909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184" indent="-232909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002" indent="-2329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7820" indent="-2329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3639" indent="-2329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59457" indent="-2329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D9A6F57-5239-48DD-89FD-70FE86584C12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108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A9913-84C5-4840-B791-D8C9654D9151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4EDBB-F424-4264-9F13-8081E9C8F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38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A9913-84C5-4840-B791-D8C9654D9151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4EDBB-F424-4264-9F13-8081E9C8F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153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A9913-84C5-4840-B791-D8C9654D9151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4EDBB-F424-4264-9F13-8081E9C8F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599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A9913-84C5-4840-B791-D8C9654D9151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4EDBB-F424-4264-9F13-8081E9C8F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23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A9913-84C5-4840-B791-D8C9654D9151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4EDBB-F424-4264-9F13-8081E9C8F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112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A9913-84C5-4840-B791-D8C9654D9151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4EDBB-F424-4264-9F13-8081E9C8F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629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A9913-84C5-4840-B791-D8C9654D9151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4EDBB-F424-4264-9F13-8081E9C8F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476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A9913-84C5-4840-B791-D8C9654D9151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4EDBB-F424-4264-9F13-8081E9C8F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435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A9913-84C5-4840-B791-D8C9654D9151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4EDBB-F424-4264-9F13-8081E9C8F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486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A9913-84C5-4840-B791-D8C9654D9151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4EDBB-F424-4264-9F13-8081E9C8F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35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A9913-84C5-4840-B791-D8C9654D9151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4EDBB-F424-4264-9F13-8081E9C8F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869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DA9913-84C5-4840-B791-D8C9654D9151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4EDBB-F424-4264-9F13-8081E9C8F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01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lowchart: Process 36"/>
          <p:cNvSpPr/>
          <p:nvPr/>
        </p:nvSpPr>
        <p:spPr>
          <a:xfrm>
            <a:off x="15161" y="100306"/>
            <a:ext cx="4336014" cy="6657387"/>
          </a:xfrm>
          <a:prstGeom prst="flowChartProcess">
            <a:avLst/>
          </a:prstGeom>
          <a:solidFill>
            <a:srgbClr val="D7D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altLang="en-US" sz="1600" dirty="0">
              <a:solidFill>
                <a:srgbClr val="920000"/>
              </a:solidFill>
            </a:endParaRPr>
          </a:p>
          <a:p>
            <a:pPr eaLnBrk="1" hangingPunct="1">
              <a:defRPr/>
            </a:pPr>
            <a:r>
              <a:rPr lang="en-US" altLang="en-US" b="1" dirty="0">
                <a:solidFill>
                  <a:srgbClr val="920000"/>
                </a:solidFill>
              </a:rPr>
              <a:t>Resident Advisors </a:t>
            </a:r>
            <a:br>
              <a:rPr lang="en-US" altLang="en-US" b="1" dirty="0">
                <a:solidFill>
                  <a:srgbClr val="920000"/>
                </a:solidFill>
              </a:rPr>
            </a:br>
            <a:r>
              <a:rPr lang="en-US" altLang="en-US" b="1" dirty="0">
                <a:solidFill>
                  <a:srgbClr val="920000"/>
                </a:solidFill>
              </a:rPr>
              <a:t>2018-2019 Academic Year</a:t>
            </a:r>
          </a:p>
          <a:p>
            <a:pPr eaLnBrk="1" hangingPunct="1">
              <a:defRPr/>
            </a:pPr>
            <a:endParaRPr lang="en-US" altLang="en-US" sz="105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altLang="en-US" sz="1400" b="1" u="sng" dirty="0">
                <a:solidFill>
                  <a:schemeClr val="tx1"/>
                </a:solidFill>
              </a:rPr>
              <a:t>Name</a:t>
            </a:r>
            <a:r>
              <a:rPr lang="en-US" altLang="en-US" sz="1400" b="1" dirty="0">
                <a:solidFill>
                  <a:schemeClr val="tx1"/>
                </a:solidFill>
              </a:rPr>
              <a:t>		</a:t>
            </a:r>
            <a:r>
              <a:rPr lang="en-US" altLang="en-US" sz="1400" b="1" u="sng" dirty="0">
                <a:solidFill>
                  <a:schemeClr val="tx1"/>
                </a:solidFill>
              </a:rPr>
              <a:t>Room</a:t>
            </a:r>
            <a:r>
              <a:rPr lang="en-US" altLang="en-US" sz="1400" b="1" dirty="0">
                <a:solidFill>
                  <a:schemeClr val="tx1"/>
                </a:solidFill>
              </a:rPr>
              <a:t>	</a:t>
            </a:r>
            <a:r>
              <a:rPr lang="en-US" altLang="en-US" sz="1400" b="1" u="sng" dirty="0">
                <a:solidFill>
                  <a:schemeClr val="tx1"/>
                </a:solidFill>
              </a:rPr>
              <a:t>Phone</a:t>
            </a:r>
          </a:p>
          <a:p>
            <a:pPr eaLnBrk="1" hangingPunct="1">
              <a:defRPr/>
            </a:pPr>
            <a:endParaRPr lang="en-US" altLang="en-US" sz="1400" u="sng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altLang="en-US" sz="1400" b="1" u="sng" dirty="0">
                <a:solidFill>
                  <a:schemeClr val="tx1"/>
                </a:solidFill>
                <a:latin typeface="Calibri" pitchFamily="34" charset="0"/>
              </a:rPr>
              <a:t>CHILD HALL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Matthew McHenry 	6 	617-493-4095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Paul Le Floch	109	617-493-4106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Da In (Ann) Choi	215	617-493-4130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Rhine Samajdar	310	617-493-4154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Jorge Wong		409	617-493-4201</a:t>
            </a:r>
          </a:p>
          <a:p>
            <a:pPr eaLnBrk="1" hangingPunct="1"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	</a:t>
            </a:r>
            <a:endParaRPr lang="en-US" altLang="en-US" sz="1400" u="sng" dirty="0">
              <a:solidFill>
                <a:schemeClr val="tx1"/>
              </a:solidFill>
              <a:latin typeface="Calibri" pitchFamily="34" charset="0"/>
            </a:endParaRPr>
          </a:p>
          <a:p>
            <a:pPr eaLnBrk="1" hangingPunct="1">
              <a:defRPr/>
            </a:pPr>
            <a:r>
              <a:rPr lang="en-US" altLang="en-US" sz="1400" b="1" u="sng" dirty="0">
                <a:solidFill>
                  <a:schemeClr val="tx1"/>
                </a:solidFill>
                <a:latin typeface="Calibri" pitchFamily="34" charset="0"/>
              </a:rPr>
              <a:t>RICHARDS HALL</a:t>
            </a:r>
            <a:r>
              <a:rPr lang="en-US" altLang="en-US" sz="1400" b="1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Yi (Louis) Lu		101	617-493-4966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Robert Stone	211	617-493-7860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Avriel Epps		306	617-493-5023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Radha Blinderman	304	617-493-5020</a:t>
            </a:r>
          </a:p>
          <a:p>
            <a:pPr eaLnBrk="1" hangingPunct="1">
              <a:defRPr/>
            </a:pPr>
            <a:r>
              <a:rPr lang="en-US" altLang="en-US" sz="1400" u="sng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eaLnBrk="1" hangingPunct="1">
              <a:defRPr/>
            </a:pPr>
            <a:r>
              <a:rPr lang="en-US" altLang="en-US" sz="1400" b="1" u="sng" dirty="0">
                <a:solidFill>
                  <a:schemeClr val="tx1"/>
                </a:solidFill>
                <a:latin typeface="Calibri" pitchFamily="34" charset="0"/>
              </a:rPr>
              <a:t>CONANT HALL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Mina Mitreva	116	617-493-7084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Gbemisola Abiola 	215 	617-493-4220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Tommy Flint		311	617-493-7100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Madeleine Wolf	414	617-493-7105</a:t>
            </a:r>
          </a:p>
          <a:p>
            <a:pPr eaLnBrk="1" hangingPunct="1"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		</a:t>
            </a:r>
          </a:p>
          <a:p>
            <a:pPr eaLnBrk="1" hangingPunct="1">
              <a:defRPr/>
            </a:pPr>
            <a:r>
              <a:rPr lang="en-US" altLang="en-US" sz="1400" b="1" u="sng" dirty="0">
                <a:solidFill>
                  <a:schemeClr val="tx1"/>
                </a:solidFill>
                <a:latin typeface="Calibri" pitchFamily="34" charset="0"/>
              </a:rPr>
              <a:t>PERKINS HALL</a:t>
            </a:r>
            <a:endParaRPr lang="en-US" altLang="en-US" sz="1400" b="1" dirty="0">
              <a:solidFill>
                <a:schemeClr val="tx1"/>
              </a:solidFill>
              <a:latin typeface="Calibri" pitchFamily="34" charset="0"/>
            </a:endParaRP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</a:rPr>
              <a:t>Brandon Woods	117	617-493-4885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</a:rPr>
              <a:t>Veronica Ruiz	217	617-493-4905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</a:rPr>
              <a:t>Alex Najibi		317	617-493-4927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</a:rPr>
              <a:t>Nicole Bush		427	617-493-4958</a:t>
            </a:r>
          </a:p>
          <a:p>
            <a:pPr eaLnBrk="1" hangingPunct="1">
              <a:defRPr/>
            </a:pPr>
            <a:endParaRPr lang="en-US" altLang="en-US" sz="1000" dirty="0">
              <a:solidFill>
                <a:srgbClr val="FFFFFF"/>
              </a:solidFill>
            </a:endParaRPr>
          </a:p>
          <a:p>
            <a:pPr eaLnBrk="1" hangingPunct="1">
              <a:defRPr/>
            </a:pPr>
            <a:r>
              <a:rPr lang="en-US" altLang="en-US" sz="1000" dirty="0">
                <a:solidFill>
                  <a:srgbClr val="FFFFFF"/>
                </a:solidFill>
              </a:rPr>
              <a:t>	</a:t>
            </a:r>
          </a:p>
        </p:txBody>
      </p:sp>
      <p:sp>
        <p:nvSpPr>
          <p:cNvPr id="5150" name="TextBox 43"/>
          <p:cNvSpPr txBox="1">
            <a:spLocks noChangeArrowheads="1"/>
          </p:cNvSpPr>
          <p:nvPr/>
        </p:nvSpPr>
        <p:spPr bwMode="auto">
          <a:xfrm>
            <a:off x="3116815" y="210964"/>
            <a:ext cx="12192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Bulletin Boards</a:t>
            </a:r>
          </a:p>
        </p:txBody>
      </p:sp>
      <p:sp>
        <p:nvSpPr>
          <p:cNvPr id="33" name="Flowchart: Process 32">
            <a:extLst>
              <a:ext uri="{FF2B5EF4-FFF2-40B4-BE49-F238E27FC236}">
                <a16:creationId xmlns:a16="http://schemas.microsoft.com/office/drawing/2014/main" id="{1E9D3585-9893-42BE-9304-088A123D11C4}"/>
              </a:ext>
            </a:extLst>
          </p:cNvPr>
          <p:cNvSpPr/>
          <p:nvPr/>
        </p:nvSpPr>
        <p:spPr>
          <a:xfrm>
            <a:off x="4807986" y="100306"/>
            <a:ext cx="4336014" cy="6657387"/>
          </a:xfrm>
          <a:prstGeom prst="flowChartProcess">
            <a:avLst/>
          </a:prstGeom>
          <a:solidFill>
            <a:srgbClr val="D7D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altLang="en-US" sz="1600" dirty="0">
              <a:solidFill>
                <a:srgbClr val="920000"/>
              </a:solidFill>
            </a:endParaRPr>
          </a:p>
          <a:p>
            <a:pPr eaLnBrk="1" hangingPunct="1">
              <a:defRPr/>
            </a:pPr>
            <a:r>
              <a:rPr lang="en-US" altLang="en-US" b="1" dirty="0">
                <a:solidFill>
                  <a:srgbClr val="920000"/>
                </a:solidFill>
              </a:rPr>
              <a:t>Resident Advisors </a:t>
            </a:r>
            <a:br>
              <a:rPr lang="en-US" altLang="en-US" b="1" dirty="0">
                <a:solidFill>
                  <a:srgbClr val="920000"/>
                </a:solidFill>
              </a:rPr>
            </a:br>
            <a:r>
              <a:rPr lang="en-US" altLang="en-US" b="1" dirty="0">
                <a:solidFill>
                  <a:srgbClr val="920000"/>
                </a:solidFill>
              </a:rPr>
              <a:t>2018-2019 Academic Year</a:t>
            </a:r>
          </a:p>
          <a:p>
            <a:pPr eaLnBrk="1" hangingPunct="1">
              <a:defRPr/>
            </a:pPr>
            <a:endParaRPr lang="en-US" altLang="en-US" sz="105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altLang="en-US" sz="1400" b="1" u="sng" dirty="0">
                <a:solidFill>
                  <a:schemeClr val="tx1"/>
                </a:solidFill>
              </a:rPr>
              <a:t>Name</a:t>
            </a:r>
            <a:r>
              <a:rPr lang="en-US" altLang="en-US" sz="1400" b="1" dirty="0">
                <a:solidFill>
                  <a:schemeClr val="tx1"/>
                </a:solidFill>
              </a:rPr>
              <a:t>		</a:t>
            </a:r>
            <a:r>
              <a:rPr lang="en-US" altLang="en-US" sz="1400" b="1" u="sng" dirty="0">
                <a:solidFill>
                  <a:schemeClr val="tx1"/>
                </a:solidFill>
              </a:rPr>
              <a:t>Room</a:t>
            </a:r>
            <a:r>
              <a:rPr lang="en-US" altLang="en-US" sz="1400" b="1" dirty="0">
                <a:solidFill>
                  <a:schemeClr val="tx1"/>
                </a:solidFill>
              </a:rPr>
              <a:t>	</a:t>
            </a:r>
            <a:r>
              <a:rPr lang="en-US" altLang="en-US" sz="1400" b="1" u="sng" dirty="0">
                <a:solidFill>
                  <a:schemeClr val="tx1"/>
                </a:solidFill>
              </a:rPr>
              <a:t>Phone</a:t>
            </a:r>
          </a:p>
          <a:p>
            <a:pPr eaLnBrk="1" hangingPunct="1">
              <a:defRPr/>
            </a:pPr>
            <a:endParaRPr lang="en-US" altLang="en-US" sz="1400" u="sng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altLang="en-US" sz="1400" b="1" u="sng" dirty="0">
                <a:solidFill>
                  <a:schemeClr val="tx1"/>
                </a:solidFill>
                <a:latin typeface="Calibri" pitchFamily="34" charset="0"/>
              </a:rPr>
              <a:t>CHILD HALL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Matthew McHenry 	6 	617-493-4095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Paul Le Floch	109	617-493-4106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Da In (Ann) Choi	215	617-493-4130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Rhine Samajdar	310	617-493-4154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Jorge Wong		409	617-493-4201</a:t>
            </a:r>
          </a:p>
          <a:p>
            <a:pPr eaLnBrk="1" hangingPunct="1"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	</a:t>
            </a:r>
            <a:endParaRPr lang="en-US" altLang="en-US" sz="1400" u="sng" dirty="0">
              <a:solidFill>
                <a:schemeClr val="tx1"/>
              </a:solidFill>
              <a:latin typeface="Calibri" pitchFamily="34" charset="0"/>
            </a:endParaRPr>
          </a:p>
          <a:p>
            <a:pPr eaLnBrk="1" hangingPunct="1">
              <a:defRPr/>
            </a:pPr>
            <a:r>
              <a:rPr lang="en-US" altLang="en-US" sz="1400" b="1" u="sng" dirty="0">
                <a:solidFill>
                  <a:schemeClr val="tx1"/>
                </a:solidFill>
                <a:latin typeface="Calibri" pitchFamily="34" charset="0"/>
              </a:rPr>
              <a:t>RICHARDS HALL</a:t>
            </a:r>
            <a:r>
              <a:rPr lang="en-US" altLang="en-US" sz="1400" b="1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Yi (Louis) Lu		101	617-493-4966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Robert Stone	211	617-493-7860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Avriel Epps		306	617-493-5023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Radha Blinderman	304	617-493-5020</a:t>
            </a:r>
          </a:p>
          <a:p>
            <a:pPr eaLnBrk="1" hangingPunct="1">
              <a:defRPr/>
            </a:pPr>
            <a:r>
              <a:rPr lang="en-US" altLang="en-US" sz="1400" u="sng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eaLnBrk="1" hangingPunct="1">
              <a:defRPr/>
            </a:pPr>
            <a:r>
              <a:rPr lang="en-US" altLang="en-US" sz="1400" b="1" u="sng" dirty="0">
                <a:solidFill>
                  <a:schemeClr val="tx1"/>
                </a:solidFill>
                <a:latin typeface="Calibri" pitchFamily="34" charset="0"/>
              </a:rPr>
              <a:t>CONANT HALL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Mina Mitreva	116	617-493-7084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Gbemisola Abiola 	215 	617-493-4220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Tommy Flint		311	617-493-7100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Madeleine Wolf	414	617-493-7105</a:t>
            </a:r>
          </a:p>
          <a:p>
            <a:pPr eaLnBrk="1" hangingPunct="1"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		</a:t>
            </a:r>
          </a:p>
          <a:p>
            <a:pPr eaLnBrk="1" hangingPunct="1">
              <a:defRPr/>
            </a:pPr>
            <a:r>
              <a:rPr lang="en-US" altLang="en-US" sz="1400" b="1" u="sng" dirty="0">
                <a:solidFill>
                  <a:schemeClr val="tx1"/>
                </a:solidFill>
                <a:latin typeface="Calibri" pitchFamily="34" charset="0"/>
              </a:rPr>
              <a:t>PERKINS HALL</a:t>
            </a:r>
            <a:endParaRPr lang="en-US" altLang="en-US" sz="1400" b="1" dirty="0">
              <a:solidFill>
                <a:schemeClr val="tx1"/>
              </a:solidFill>
              <a:latin typeface="Calibri" pitchFamily="34" charset="0"/>
            </a:endParaRP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</a:rPr>
              <a:t>Brandon Woods	117	617-493-4885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</a:rPr>
              <a:t>Veronica Ruiz	217	617-493-4905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</a:rPr>
              <a:t>Alex Najibi		317	617-493-4927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</a:rPr>
              <a:t>Nicole Bush		427	617-493-4958</a:t>
            </a:r>
          </a:p>
          <a:p>
            <a:pPr eaLnBrk="1" hangingPunct="1">
              <a:defRPr/>
            </a:pPr>
            <a:endParaRPr lang="en-US" altLang="en-US" sz="1000" dirty="0">
              <a:solidFill>
                <a:srgbClr val="FFFFFF"/>
              </a:solidFill>
            </a:endParaRPr>
          </a:p>
          <a:p>
            <a:pPr eaLnBrk="1" hangingPunct="1">
              <a:defRPr/>
            </a:pPr>
            <a:r>
              <a:rPr lang="en-US" altLang="en-US" sz="1000" dirty="0">
                <a:solidFill>
                  <a:srgbClr val="FFFFFF"/>
                </a:solidFill>
              </a:rPr>
              <a:t>	</a:t>
            </a:r>
          </a:p>
        </p:txBody>
      </p:sp>
      <p:sp>
        <p:nvSpPr>
          <p:cNvPr id="35" name="TextBox 43">
            <a:extLst>
              <a:ext uri="{FF2B5EF4-FFF2-40B4-BE49-F238E27FC236}">
                <a16:creationId xmlns:a16="http://schemas.microsoft.com/office/drawing/2014/main" id="{514D0662-E31E-4755-8489-D637B0B4D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9639" y="206306"/>
            <a:ext cx="12192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Bulletin Boards</a:t>
            </a:r>
          </a:p>
        </p:txBody>
      </p:sp>
    </p:spTree>
    <p:extLst>
      <p:ext uri="{BB962C8B-B14F-4D97-AF65-F5344CB8AC3E}">
        <p14:creationId xmlns:p14="http://schemas.microsoft.com/office/powerpoint/2010/main" val="4220029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lowchart: Process 36"/>
          <p:cNvSpPr/>
          <p:nvPr/>
        </p:nvSpPr>
        <p:spPr>
          <a:xfrm>
            <a:off x="15161" y="100306"/>
            <a:ext cx="4336014" cy="6657387"/>
          </a:xfrm>
          <a:prstGeom prst="flowChartProcess">
            <a:avLst/>
          </a:prstGeom>
          <a:solidFill>
            <a:srgbClr val="D7D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altLang="en-US" sz="1600" dirty="0">
              <a:solidFill>
                <a:srgbClr val="920000"/>
              </a:solidFill>
            </a:endParaRPr>
          </a:p>
          <a:p>
            <a:pPr eaLnBrk="1" hangingPunct="1">
              <a:defRPr/>
            </a:pPr>
            <a:r>
              <a:rPr lang="en-US" altLang="en-US" b="1" dirty="0">
                <a:solidFill>
                  <a:srgbClr val="920000"/>
                </a:solidFill>
              </a:rPr>
              <a:t>Resident Advisors </a:t>
            </a:r>
            <a:br>
              <a:rPr lang="en-US" altLang="en-US" b="1" dirty="0">
                <a:solidFill>
                  <a:srgbClr val="920000"/>
                </a:solidFill>
              </a:rPr>
            </a:br>
            <a:r>
              <a:rPr lang="en-US" altLang="en-US" b="1" dirty="0">
                <a:solidFill>
                  <a:srgbClr val="920000"/>
                </a:solidFill>
              </a:rPr>
              <a:t>2018-2019 Academic Year</a:t>
            </a:r>
          </a:p>
          <a:p>
            <a:pPr eaLnBrk="1" hangingPunct="1">
              <a:defRPr/>
            </a:pPr>
            <a:endParaRPr lang="en-US" altLang="en-US" sz="105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altLang="en-US" sz="1400" b="1" u="sng" dirty="0">
                <a:solidFill>
                  <a:schemeClr val="tx1"/>
                </a:solidFill>
              </a:rPr>
              <a:t>Name</a:t>
            </a:r>
            <a:r>
              <a:rPr lang="en-US" altLang="en-US" sz="1400" b="1" dirty="0">
                <a:solidFill>
                  <a:schemeClr val="tx1"/>
                </a:solidFill>
              </a:rPr>
              <a:t>			</a:t>
            </a:r>
            <a:r>
              <a:rPr lang="en-US" altLang="en-US" sz="1400" b="1" u="sng" dirty="0">
                <a:solidFill>
                  <a:schemeClr val="tx1"/>
                </a:solidFill>
              </a:rPr>
              <a:t>Phone</a:t>
            </a:r>
          </a:p>
          <a:p>
            <a:pPr eaLnBrk="1" hangingPunct="1">
              <a:defRPr/>
            </a:pPr>
            <a:endParaRPr lang="en-US" altLang="en-US" sz="1400" u="sng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altLang="en-US" sz="1400" b="1" u="sng" dirty="0">
                <a:solidFill>
                  <a:schemeClr val="tx1"/>
                </a:solidFill>
                <a:latin typeface="Calibri" pitchFamily="34" charset="0"/>
              </a:rPr>
              <a:t>CHILD HALL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Matthew McHenry 	 	617-493-4095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Paul Le Floch		617-493-4106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Da In (Ann) Choi		617-493-4130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Rhine Samajdar		617-493-4154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Jorge Wong			617-493-4201</a:t>
            </a:r>
          </a:p>
          <a:p>
            <a:pPr eaLnBrk="1" hangingPunct="1"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	</a:t>
            </a:r>
            <a:endParaRPr lang="en-US" altLang="en-US" sz="1400" u="sng" dirty="0">
              <a:solidFill>
                <a:schemeClr val="tx1"/>
              </a:solidFill>
              <a:latin typeface="Calibri" pitchFamily="34" charset="0"/>
            </a:endParaRPr>
          </a:p>
          <a:p>
            <a:pPr eaLnBrk="1" hangingPunct="1">
              <a:defRPr/>
            </a:pPr>
            <a:r>
              <a:rPr lang="en-US" altLang="en-US" sz="1400" b="1" u="sng" dirty="0">
                <a:solidFill>
                  <a:schemeClr val="tx1"/>
                </a:solidFill>
                <a:latin typeface="Calibri" pitchFamily="34" charset="0"/>
              </a:rPr>
              <a:t>RICHARDS HALL</a:t>
            </a:r>
            <a:r>
              <a:rPr lang="en-US" altLang="en-US" sz="1400" b="1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Yi (Louis) Lu			617-493-4966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Robert Stone		617-493-7860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Avriel Epps			617-493-5023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Radha Blinderman		617-493-5020</a:t>
            </a:r>
          </a:p>
          <a:p>
            <a:pPr eaLnBrk="1" hangingPunct="1">
              <a:defRPr/>
            </a:pPr>
            <a:r>
              <a:rPr lang="en-US" altLang="en-US" sz="1400" u="sng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eaLnBrk="1" hangingPunct="1">
              <a:defRPr/>
            </a:pPr>
            <a:r>
              <a:rPr lang="en-US" altLang="en-US" sz="1400" b="1" u="sng" dirty="0">
                <a:solidFill>
                  <a:schemeClr val="tx1"/>
                </a:solidFill>
                <a:latin typeface="Calibri" pitchFamily="34" charset="0"/>
              </a:rPr>
              <a:t>CONANT HALL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Mina Mitreva		617-493-7084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Gbemisola Abiola 	 	617-493-4220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Tommy Flint			617-493-7100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Madeleine Wolf		617-493-7105</a:t>
            </a:r>
          </a:p>
          <a:p>
            <a:pPr eaLnBrk="1" hangingPunct="1"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		</a:t>
            </a:r>
          </a:p>
          <a:p>
            <a:pPr eaLnBrk="1" hangingPunct="1">
              <a:defRPr/>
            </a:pPr>
            <a:r>
              <a:rPr lang="en-US" altLang="en-US" sz="1400" b="1" u="sng" dirty="0">
                <a:solidFill>
                  <a:schemeClr val="tx1"/>
                </a:solidFill>
                <a:latin typeface="Calibri" pitchFamily="34" charset="0"/>
              </a:rPr>
              <a:t>PERKINS HALL</a:t>
            </a:r>
            <a:endParaRPr lang="en-US" altLang="en-US" sz="1400" b="1" dirty="0">
              <a:solidFill>
                <a:schemeClr val="tx1"/>
              </a:solidFill>
              <a:latin typeface="Calibri" pitchFamily="34" charset="0"/>
            </a:endParaRP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</a:rPr>
              <a:t>Brandon Woods		617-493-4885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</a:rPr>
              <a:t>Veronica Ruiz		617-493-4905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</a:rPr>
              <a:t>Alex Najibi			617-493-4927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</a:rPr>
              <a:t>Nicole Bush			617-493-4958</a:t>
            </a:r>
          </a:p>
          <a:p>
            <a:pPr eaLnBrk="1" hangingPunct="1">
              <a:defRPr/>
            </a:pPr>
            <a:endParaRPr lang="en-US" altLang="en-US" sz="1000" dirty="0">
              <a:solidFill>
                <a:srgbClr val="FFFFFF"/>
              </a:solidFill>
            </a:endParaRPr>
          </a:p>
          <a:p>
            <a:pPr eaLnBrk="1" hangingPunct="1">
              <a:defRPr/>
            </a:pPr>
            <a:r>
              <a:rPr lang="en-US" altLang="en-US" sz="1000" dirty="0">
                <a:solidFill>
                  <a:srgbClr val="FFFFFF"/>
                </a:solidFill>
              </a:rPr>
              <a:t>	</a:t>
            </a:r>
          </a:p>
        </p:txBody>
      </p:sp>
      <p:sp>
        <p:nvSpPr>
          <p:cNvPr id="5150" name="TextBox 43"/>
          <p:cNvSpPr txBox="1">
            <a:spLocks noChangeArrowheads="1"/>
          </p:cNvSpPr>
          <p:nvPr/>
        </p:nvSpPr>
        <p:spPr bwMode="auto">
          <a:xfrm>
            <a:off x="3116815" y="210964"/>
            <a:ext cx="12192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Entrances</a:t>
            </a:r>
          </a:p>
        </p:txBody>
      </p:sp>
      <p:sp>
        <p:nvSpPr>
          <p:cNvPr id="33" name="Flowchart: Process 32">
            <a:extLst>
              <a:ext uri="{FF2B5EF4-FFF2-40B4-BE49-F238E27FC236}">
                <a16:creationId xmlns:a16="http://schemas.microsoft.com/office/drawing/2014/main" id="{1E9D3585-9893-42BE-9304-088A123D11C4}"/>
              </a:ext>
            </a:extLst>
          </p:cNvPr>
          <p:cNvSpPr/>
          <p:nvPr/>
        </p:nvSpPr>
        <p:spPr>
          <a:xfrm>
            <a:off x="4807986" y="100306"/>
            <a:ext cx="4336014" cy="6657387"/>
          </a:xfrm>
          <a:prstGeom prst="flowChartProcess">
            <a:avLst/>
          </a:prstGeom>
          <a:solidFill>
            <a:srgbClr val="D7D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altLang="en-US" sz="1600" dirty="0">
              <a:solidFill>
                <a:srgbClr val="920000"/>
              </a:solidFill>
            </a:endParaRPr>
          </a:p>
          <a:p>
            <a:pPr eaLnBrk="1" hangingPunct="1">
              <a:defRPr/>
            </a:pPr>
            <a:r>
              <a:rPr lang="en-US" altLang="en-US" b="1" dirty="0">
                <a:solidFill>
                  <a:srgbClr val="920000"/>
                </a:solidFill>
              </a:rPr>
              <a:t>Resident Advisors </a:t>
            </a:r>
            <a:br>
              <a:rPr lang="en-US" altLang="en-US" b="1" dirty="0">
                <a:solidFill>
                  <a:srgbClr val="920000"/>
                </a:solidFill>
              </a:rPr>
            </a:br>
            <a:r>
              <a:rPr lang="en-US" altLang="en-US" b="1" dirty="0">
                <a:solidFill>
                  <a:srgbClr val="920000"/>
                </a:solidFill>
              </a:rPr>
              <a:t>2018-2019 Academic Year</a:t>
            </a:r>
          </a:p>
          <a:p>
            <a:pPr eaLnBrk="1" hangingPunct="1">
              <a:defRPr/>
            </a:pPr>
            <a:endParaRPr lang="en-US" altLang="en-US" sz="105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altLang="en-US" sz="1400" b="1" u="sng" dirty="0">
                <a:solidFill>
                  <a:schemeClr val="tx1"/>
                </a:solidFill>
              </a:rPr>
              <a:t>Name</a:t>
            </a:r>
            <a:r>
              <a:rPr lang="en-US" altLang="en-US" sz="1400" b="1" dirty="0">
                <a:solidFill>
                  <a:schemeClr val="tx1"/>
                </a:solidFill>
              </a:rPr>
              <a:t>			</a:t>
            </a:r>
            <a:r>
              <a:rPr lang="en-US" altLang="en-US" sz="1400" b="1" u="sng" dirty="0">
                <a:solidFill>
                  <a:schemeClr val="tx1"/>
                </a:solidFill>
              </a:rPr>
              <a:t>Phone</a:t>
            </a:r>
          </a:p>
          <a:p>
            <a:pPr eaLnBrk="1" hangingPunct="1">
              <a:defRPr/>
            </a:pPr>
            <a:endParaRPr lang="en-US" altLang="en-US" sz="1400" u="sng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altLang="en-US" sz="1400" b="1" u="sng" dirty="0">
                <a:solidFill>
                  <a:schemeClr val="tx1"/>
                </a:solidFill>
                <a:latin typeface="Calibri" pitchFamily="34" charset="0"/>
              </a:rPr>
              <a:t>CHILD HALL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Matthew McHenry 	 	617-493-4095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Paul Le Floch		617-493-4106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Da In (Ann) Choi		617-493-4130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Rhine Samajdar		617-493-4154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Jorge Wong			617-493-4201</a:t>
            </a:r>
          </a:p>
          <a:p>
            <a:pPr eaLnBrk="1" hangingPunct="1"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	</a:t>
            </a:r>
            <a:endParaRPr lang="en-US" altLang="en-US" sz="1400" u="sng" dirty="0">
              <a:solidFill>
                <a:schemeClr val="tx1"/>
              </a:solidFill>
              <a:latin typeface="Calibri" pitchFamily="34" charset="0"/>
            </a:endParaRPr>
          </a:p>
          <a:p>
            <a:pPr eaLnBrk="1" hangingPunct="1">
              <a:defRPr/>
            </a:pPr>
            <a:r>
              <a:rPr lang="en-US" altLang="en-US" sz="1400" b="1" u="sng" dirty="0">
                <a:solidFill>
                  <a:schemeClr val="tx1"/>
                </a:solidFill>
                <a:latin typeface="Calibri" pitchFamily="34" charset="0"/>
              </a:rPr>
              <a:t>RICHARDS HALL</a:t>
            </a:r>
            <a:r>
              <a:rPr lang="en-US" altLang="en-US" sz="1400" b="1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Yi (Louis) Lu			617-493-4966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Robert Stone		617-493-7860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Avriel Epps			617-493-5023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Radha Blinderman		617-493-5020</a:t>
            </a:r>
          </a:p>
          <a:p>
            <a:pPr eaLnBrk="1" hangingPunct="1">
              <a:defRPr/>
            </a:pPr>
            <a:r>
              <a:rPr lang="en-US" altLang="en-US" sz="1400" u="sng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eaLnBrk="1" hangingPunct="1">
              <a:defRPr/>
            </a:pPr>
            <a:r>
              <a:rPr lang="en-US" altLang="en-US" sz="1400" b="1" u="sng" dirty="0">
                <a:solidFill>
                  <a:schemeClr val="tx1"/>
                </a:solidFill>
                <a:latin typeface="Calibri" pitchFamily="34" charset="0"/>
              </a:rPr>
              <a:t>CONANT HALL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Mina Mitreva		617-493-7084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Gbemisola Abiola 	 	617-493-4220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Tommy Flint			617-493-7100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Madeleine Wolf		617-493-7105</a:t>
            </a:r>
          </a:p>
          <a:p>
            <a:pPr eaLnBrk="1" hangingPunct="1">
              <a:defRPr/>
            </a:pPr>
            <a:r>
              <a:rPr lang="en-US" altLang="en-US" sz="1400" dirty="0">
                <a:solidFill>
                  <a:schemeClr val="tx1"/>
                </a:solidFill>
                <a:latin typeface="Calibri" pitchFamily="34" charset="0"/>
              </a:rPr>
              <a:t>		</a:t>
            </a:r>
          </a:p>
          <a:p>
            <a:pPr eaLnBrk="1" hangingPunct="1">
              <a:defRPr/>
            </a:pPr>
            <a:r>
              <a:rPr lang="en-US" altLang="en-US" sz="1400" b="1" u="sng" dirty="0">
                <a:solidFill>
                  <a:schemeClr val="tx1"/>
                </a:solidFill>
                <a:latin typeface="Calibri" pitchFamily="34" charset="0"/>
              </a:rPr>
              <a:t>PERKINS HALL</a:t>
            </a:r>
            <a:endParaRPr lang="en-US" altLang="en-US" sz="1400" b="1" dirty="0">
              <a:solidFill>
                <a:schemeClr val="tx1"/>
              </a:solidFill>
              <a:latin typeface="Calibri" pitchFamily="34" charset="0"/>
            </a:endParaRP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</a:rPr>
              <a:t>Brandon Woods		617-493-4885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</a:rPr>
              <a:t>Veronica Ruiz		617-493-4905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</a:rPr>
              <a:t>Alex Najibi			617-493-4927</a:t>
            </a:r>
          </a:p>
          <a:p>
            <a:pPr>
              <a:defRPr/>
            </a:pPr>
            <a:r>
              <a:rPr lang="en-US" altLang="en-US" sz="1400" dirty="0">
                <a:solidFill>
                  <a:schemeClr val="tx1"/>
                </a:solidFill>
              </a:rPr>
              <a:t>Nicole Bush			617-493-4958</a:t>
            </a:r>
          </a:p>
          <a:p>
            <a:pPr eaLnBrk="1" hangingPunct="1">
              <a:defRPr/>
            </a:pPr>
            <a:endParaRPr lang="en-US" altLang="en-US" sz="1000" dirty="0">
              <a:solidFill>
                <a:srgbClr val="FFFFFF"/>
              </a:solidFill>
            </a:endParaRPr>
          </a:p>
          <a:p>
            <a:pPr eaLnBrk="1" hangingPunct="1">
              <a:defRPr/>
            </a:pPr>
            <a:r>
              <a:rPr lang="en-US" altLang="en-US" sz="1000" dirty="0">
                <a:solidFill>
                  <a:srgbClr val="FFFFFF"/>
                </a:solidFill>
              </a:rPr>
              <a:t>	</a:t>
            </a:r>
          </a:p>
        </p:txBody>
      </p:sp>
      <p:sp>
        <p:nvSpPr>
          <p:cNvPr id="35" name="TextBox 43">
            <a:extLst>
              <a:ext uri="{FF2B5EF4-FFF2-40B4-BE49-F238E27FC236}">
                <a16:creationId xmlns:a16="http://schemas.microsoft.com/office/drawing/2014/main" id="{514D0662-E31E-4755-8489-D637B0B4D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9639" y="206306"/>
            <a:ext cx="12192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Entrances</a:t>
            </a:r>
          </a:p>
        </p:txBody>
      </p:sp>
    </p:spTree>
    <p:extLst>
      <p:ext uri="{BB962C8B-B14F-4D97-AF65-F5344CB8AC3E}">
        <p14:creationId xmlns:p14="http://schemas.microsoft.com/office/powerpoint/2010/main" val="3083980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lowchart: Process 36"/>
          <p:cNvSpPr/>
          <p:nvPr/>
        </p:nvSpPr>
        <p:spPr>
          <a:xfrm>
            <a:off x="124018" y="100306"/>
            <a:ext cx="4336014" cy="6657387"/>
          </a:xfrm>
          <a:prstGeom prst="flowChartProcess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altLang="en-US" sz="1600" dirty="0">
              <a:solidFill>
                <a:schemeClr val="bg1"/>
              </a:solidFill>
            </a:endParaRPr>
          </a:p>
          <a:p>
            <a:pPr eaLnBrk="1" hangingPunct="1">
              <a:defRPr/>
            </a:pPr>
            <a:r>
              <a:rPr lang="en-US" altLang="en-US" b="1" dirty="0">
                <a:solidFill>
                  <a:schemeClr val="bg1"/>
                </a:solidFill>
              </a:rPr>
              <a:t>Resident Advisors </a:t>
            </a:r>
            <a:br>
              <a:rPr lang="en-US" altLang="en-US" b="1" dirty="0">
                <a:solidFill>
                  <a:schemeClr val="bg1"/>
                </a:solidFill>
              </a:rPr>
            </a:br>
            <a:r>
              <a:rPr lang="en-US" altLang="en-US" b="1" dirty="0">
                <a:solidFill>
                  <a:schemeClr val="bg1"/>
                </a:solidFill>
              </a:rPr>
              <a:t>2018-2019 Academic Year</a:t>
            </a:r>
          </a:p>
          <a:p>
            <a:pPr eaLnBrk="1" hangingPunct="1">
              <a:defRPr/>
            </a:pPr>
            <a:endParaRPr lang="en-US" altLang="en-US" sz="1050" dirty="0">
              <a:solidFill>
                <a:schemeClr val="bg1"/>
              </a:solidFill>
            </a:endParaRPr>
          </a:p>
          <a:p>
            <a:pPr eaLnBrk="1" hangingPunct="1">
              <a:defRPr/>
            </a:pPr>
            <a:r>
              <a:rPr lang="en-US" altLang="en-US" sz="1400" u="sng" dirty="0">
                <a:solidFill>
                  <a:schemeClr val="bg1"/>
                </a:solidFill>
              </a:rPr>
              <a:t>Name</a:t>
            </a:r>
            <a:r>
              <a:rPr lang="en-US" altLang="en-US" sz="1400" dirty="0">
                <a:solidFill>
                  <a:schemeClr val="bg1"/>
                </a:solidFill>
              </a:rPr>
              <a:t>			</a:t>
            </a:r>
            <a:r>
              <a:rPr lang="en-US" altLang="en-US" sz="1400" u="sng" dirty="0">
                <a:solidFill>
                  <a:schemeClr val="bg1"/>
                </a:solidFill>
              </a:rPr>
              <a:t>Phone</a:t>
            </a:r>
          </a:p>
          <a:p>
            <a:pPr eaLnBrk="1" hangingPunct="1">
              <a:defRPr/>
            </a:pPr>
            <a:endParaRPr lang="en-US" altLang="en-US" sz="1400" u="sng" dirty="0">
              <a:solidFill>
                <a:schemeClr val="bg1"/>
              </a:solidFill>
            </a:endParaRPr>
          </a:p>
          <a:p>
            <a:pPr eaLnBrk="1" hangingPunct="1">
              <a:defRPr/>
            </a:pPr>
            <a:r>
              <a:rPr lang="en-US" altLang="en-US" sz="1400" b="1" u="sng" dirty="0">
                <a:solidFill>
                  <a:srgbClr val="FFFFFF"/>
                </a:solidFill>
                <a:latin typeface="Calibri" pitchFamily="34" charset="0"/>
              </a:rPr>
              <a:t>CHILD HALL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Matthew McHenry 	 	617-493-4095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Paul Le Floch		617-493-4106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Da In (Ann) Choi		617-493-4130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Rhine Samajdar		617-493-4154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Jorge Wong			617-493-4201</a:t>
            </a:r>
          </a:p>
          <a:p>
            <a:pPr eaLnBrk="1" hangingPunct="1">
              <a:defRPr/>
            </a:pP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	</a:t>
            </a:r>
            <a:endParaRPr lang="en-US" altLang="en-US" sz="1400" u="sng" dirty="0">
              <a:solidFill>
                <a:srgbClr val="FFFFFF"/>
              </a:solidFill>
              <a:latin typeface="Calibri" pitchFamily="34" charset="0"/>
            </a:endParaRPr>
          </a:p>
          <a:p>
            <a:pPr eaLnBrk="1" hangingPunct="1">
              <a:defRPr/>
            </a:pPr>
            <a:r>
              <a:rPr lang="en-US" altLang="en-US" sz="1400" b="1" u="sng" dirty="0">
                <a:solidFill>
                  <a:srgbClr val="FFFFFF"/>
                </a:solidFill>
                <a:latin typeface="Calibri" pitchFamily="34" charset="0"/>
              </a:rPr>
              <a:t>RICHARDS HALL</a:t>
            </a:r>
            <a:r>
              <a:rPr lang="en-US" altLang="en-US" sz="1400" b="1" dirty="0">
                <a:solidFill>
                  <a:srgbClr val="FFFFFF"/>
                </a:solidFill>
                <a:latin typeface="Calibri" pitchFamily="34" charset="0"/>
              </a:rPr>
              <a:t> 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Yi (Louis) Lu			617-493-4966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Robert Stone		617-493-7860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Avriel Epps			617-493-5023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Radha Blinderman		617-493-5020</a:t>
            </a:r>
          </a:p>
          <a:p>
            <a:pPr eaLnBrk="1" hangingPunct="1">
              <a:defRPr/>
            </a:pPr>
            <a:r>
              <a:rPr lang="en-US" altLang="en-US" sz="1400" u="sng" dirty="0">
                <a:solidFill>
                  <a:srgbClr val="FFFFFF"/>
                </a:solidFill>
                <a:latin typeface="Calibri" pitchFamily="34" charset="0"/>
              </a:rPr>
              <a:t> </a:t>
            </a:r>
          </a:p>
          <a:p>
            <a:pPr eaLnBrk="1" hangingPunct="1">
              <a:defRPr/>
            </a:pPr>
            <a:r>
              <a:rPr lang="en-US" altLang="en-US" sz="1400" b="1" u="sng" dirty="0">
                <a:solidFill>
                  <a:srgbClr val="FFFFFF"/>
                </a:solidFill>
                <a:latin typeface="Calibri" pitchFamily="34" charset="0"/>
              </a:rPr>
              <a:t>CONANT HALL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Mina Mitreva		617-493-7084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Gbemisola Abiola 	 	617-493-4220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Tommy Flint			617-493-7100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Madeleine Wolf		617-493-7105</a:t>
            </a:r>
          </a:p>
          <a:p>
            <a:pPr eaLnBrk="1" hangingPunct="1">
              <a:defRPr/>
            </a:pP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		</a:t>
            </a:r>
          </a:p>
          <a:p>
            <a:pPr eaLnBrk="1" hangingPunct="1">
              <a:defRPr/>
            </a:pPr>
            <a:r>
              <a:rPr lang="en-US" altLang="en-US" sz="1400" b="1" u="sng" dirty="0">
                <a:solidFill>
                  <a:srgbClr val="FFFFFF"/>
                </a:solidFill>
                <a:latin typeface="Calibri" pitchFamily="34" charset="0"/>
              </a:rPr>
              <a:t>PERKINS HALL</a:t>
            </a:r>
            <a:endParaRPr lang="en-US" altLang="en-US" sz="1400" b="1" dirty="0">
              <a:solidFill>
                <a:srgbClr val="FFFFFF"/>
              </a:solidFill>
              <a:latin typeface="Calibri" pitchFamily="34" charset="0"/>
            </a:endParaRP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</a:rPr>
              <a:t>Brandon Woods		617-493-4885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</a:rPr>
              <a:t>Veronica Ruiz		617-493-4905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</a:rPr>
              <a:t>Alex Najibi			617-493-4927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</a:rPr>
              <a:t>Nicole Bush			617-493-4958</a:t>
            </a:r>
          </a:p>
          <a:p>
            <a:pPr eaLnBrk="1" hangingPunct="1">
              <a:defRPr/>
            </a:pPr>
            <a:endParaRPr lang="en-US" altLang="en-US" sz="1000" dirty="0">
              <a:solidFill>
                <a:srgbClr val="FFFFFF"/>
              </a:solidFill>
            </a:endParaRPr>
          </a:p>
          <a:p>
            <a:pPr eaLnBrk="1" hangingPunct="1">
              <a:defRPr/>
            </a:pPr>
            <a:r>
              <a:rPr lang="en-US" altLang="en-US" sz="1000" dirty="0">
                <a:solidFill>
                  <a:srgbClr val="FFFFFF"/>
                </a:solidFill>
              </a:rPr>
              <a:t>	</a:t>
            </a:r>
          </a:p>
        </p:txBody>
      </p:sp>
      <p:sp>
        <p:nvSpPr>
          <p:cNvPr id="5150" name="TextBox 43"/>
          <p:cNvSpPr txBox="1">
            <a:spLocks noChangeArrowheads="1"/>
          </p:cNvSpPr>
          <p:nvPr/>
        </p:nvSpPr>
        <p:spPr bwMode="auto">
          <a:xfrm>
            <a:off x="3158412" y="199312"/>
            <a:ext cx="12192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Entrances</a:t>
            </a:r>
          </a:p>
        </p:txBody>
      </p:sp>
      <p:sp>
        <p:nvSpPr>
          <p:cNvPr id="33" name="Flowchart: Process 32">
            <a:extLst>
              <a:ext uri="{FF2B5EF4-FFF2-40B4-BE49-F238E27FC236}">
                <a16:creationId xmlns:a16="http://schemas.microsoft.com/office/drawing/2014/main" id="{1E9D3585-9893-42BE-9304-088A123D11C4}"/>
              </a:ext>
            </a:extLst>
          </p:cNvPr>
          <p:cNvSpPr/>
          <p:nvPr/>
        </p:nvSpPr>
        <p:spPr>
          <a:xfrm>
            <a:off x="4683968" y="100306"/>
            <a:ext cx="4336014" cy="6657387"/>
          </a:xfrm>
          <a:prstGeom prst="flowChartProcess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altLang="en-US" sz="1600" dirty="0">
              <a:solidFill>
                <a:schemeClr val="bg1"/>
              </a:solidFill>
            </a:endParaRPr>
          </a:p>
          <a:p>
            <a:pPr eaLnBrk="1" hangingPunct="1">
              <a:defRPr/>
            </a:pPr>
            <a:r>
              <a:rPr lang="en-US" altLang="en-US" b="1" dirty="0">
                <a:solidFill>
                  <a:schemeClr val="bg1"/>
                </a:solidFill>
              </a:rPr>
              <a:t>Resident Advisors </a:t>
            </a:r>
            <a:br>
              <a:rPr lang="en-US" altLang="en-US" b="1" dirty="0">
                <a:solidFill>
                  <a:schemeClr val="bg1"/>
                </a:solidFill>
              </a:rPr>
            </a:br>
            <a:r>
              <a:rPr lang="en-US" altLang="en-US" b="1" dirty="0">
                <a:solidFill>
                  <a:schemeClr val="bg1"/>
                </a:solidFill>
              </a:rPr>
              <a:t>2018-2019 Academic Year</a:t>
            </a:r>
          </a:p>
          <a:p>
            <a:pPr eaLnBrk="1" hangingPunct="1">
              <a:defRPr/>
            </a:pPr>
            <a:endParaRPr lang="en-US" altLang="en-US" sz="1050" dirty="0">
              <a:solidFill>
                <a:schemeClr val="bg1"/>
              </a:solidFill>
            </a:endParaRPr>
          </a:p>
          <a:p>
            <a:pPr eaLnBrk="1" hangingPunct="1">
              <a:defRPr/>
            </a:pPr>
            <a:r>
              <a:rPr lang="en-US" altLang="en-US" sz="1400" u="sng" dirty="0">
                <a:solidFill>
                  <a:schemeClr val="bg1"/>
                </a:solidFill>
              </a:rPr>
              <a:t>Name</a:t>
            </a:r>
            <a:r>
              <a:rPr lang="en-US" altLang="en-US" sz="1400" dirty="0">
                <a:solidFill>
                  <a:schemeClr val="bg1"/>
                </a:solidFill>
              </a:rPr>
              <a:t>			</a:t>
            </a:r>
            <a:r>
              <a:rPr lang="en-US" altLang="en-US" sz="1400" u="sng" dirty="0">
                <a:solidFill>
                  <a:schemeClr val="bg1"/>
                </a:solidFill>
              </a:rPr>
              <a:t>Phone</a:t>
            </a:r>
          </a:p>
          <a:p>
            <a:pPr eaLnBrk="1" hangingPunct="1">
              <a:defRPr/>
            </a:pPr>
            <a:endParaRPr lang="en-US" altLang="en-US" sz="1400" u="sng" dirty="0">
              <a:solidFill>
                <a:schemeClr val="bg1"/>
              </a:solidFill>
            </a:endParaRPr>
          </a:p>
          <a:p>
            <a:pPr eaLnBrk="1" hangingPunct="1">
              <a:defRPr/>
            </a:pPr>
            <a:r>
              <a:rPr lang="en-US" altLang="en-US" sz="1400" b="1" u="sng" dirty="0">
                <a:solidFill>
                  <a:srgbClr val="FFFFFF"/>
                </a:solidFill>
                <a:latin typeface="Calibri" pitchFamily="34" charset="0"/>
              </a:rPr>
              <a:t>CHILD HALL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Matthew McHenry 	 	617-493-4095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Paul Le Floch		617-493-4106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Da In (Ann) Choi		617-493-4130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Rhine Samajdar		617-493-4154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Jorge Wong			617-493-4201</a:t>
            </a:r>
          </a:p>
          <a:p>
            <a:pPr eaLnBrk="1" hangingPunct="1">
              <a:defRPr/>
            </a:pP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	</a:t>
            </a:r>
            <a:endParaRPr lang="en-US" altLang="en-US" sz="1400" u="sng" dirty="0">
              <a:solidFill>
                <a:srgbClr val="FFFFFF"/>
              </a:solidFill>
              <a:latin typeface="Calibri" pitchFamily="34" charset="0"/>
            </a:endParaRPr>
          </a:p>
          <a:p>
            <a:pPr eaLnBrk="1" hangingPunct="1">
              <a:defRPr/>
            </a:pPr>
            <a:r>
              <a:rPr lang="en-US" altLang="en-US" sz="1400" b="1" u="sng" dirty="0">
                <a:solidFill>
                  <a:srgbClr val="FFFFFF"/>
                </a:solidFill>
                <a:latin typeface="Calibri" pitchFamily="34" charset="0"/>
              </a:rPr>
              <a:t>RICHARDS HALL</a:t>
            </a:r>
            <a:r>
              <a:rPr lang="en-US" altLang="en-US" sz="1400" b="1" dirty="0">
                <a:solidFill>
                  <a:srgbClr val="FFFFFF"/>
                </a:solidFill>
                <a:latin typeface="Calibri" pitchFamily="34" charset="0"/>
              </a:rPr>
              <a:t> 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Yi (Louis) Lu			617-493-4966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Robert Stone		617-493-7860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Avriel Epps			617-493-5023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Radha Blinderman		617-493-5020</a:t>
            </a:r>
          </a:p>
          <a:p>
            <a:pPr eaLnBrk="1" hangingPunct="1">
              <a:defRPr/>
            </a:pPr>
            <a:r>
              <a:rPr lang="en-US" altLang="en-US" sz="1400" u="sng" dirty="0">
                <a:solidFill>
                  <a:srgbClr val="FFFFFF"/>
                </a:solidFill>
                <a:latin typeface="Calibri" pitchFamily="34" charset="0"/>
              </a:rPr>
              <a:t> </a:t>
            </a:r>
          </a:p>
          <a:p>
            <a:pPr eaLnBrk="1" hangingPunct="1">
              <a:defRPr/>
            </a:pPr>
            <a:r>
              <a:rPr lang="en-US" altLang="en-US" sz="1400" b="1" u="sng" dirty="0">
                <a:solidFill>
                  <a:srgbClr val="FFFFFF"/>
                </a:solidFill>
                <a:latin typeface="Calibri" pitchFamily="34" charset="0"/>
              </a:rPr>
              <a:t>CONANT HALL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Mina Mitreva		617-493-7084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Gbemisola Abiola 	 	617-493-4220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Tommy Flint			617-493-7100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Madeleine Wolf		617-493-7105</a:t>
            </a:r>
          </a:p>
          <a:p>
            <a:pPr eaLnBrk="1" hangingPunct="1">
              <a:defRPr/>
            </a:pP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		</a:t>
            </a:r>
          </a:p>
          <a:p>
            <a:pPr eaLnBrk="1" hangingPunct="1">
              <a:defRPr/>
            </a:pPr>
            <a:r>
              <a:rPr lang="en-US" altLang="en-US" sz="1400" b="1" u="sng" dirty="0">
                <a:solidFill>
                  <a:srgbClr val="FFFFFF"/>
                </a:solidFill>
                <a:latin typeface="Calibri" pitchFamily="34" charset="0"/>
              </a:rPr>
              <a:t>PERKINS HALL</a:t>
            </a:r>
            <a:endParaRPr lang="en-US" altLang="en-US" sz="1400" b="1" dirty="0">
              <a:solidFill>
                <a:srgbClr val="FFFFFF"/>
              </a:solidFill>
              <a:latin typeface="Calibri" pitchFamily="34" charset="0"/>
            </a:endParaRP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</a:rPr>
              <a:t>Brandon Woods		617-493-4885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</a:rPr>
              <a:t>Veronica Ruiz		617-493-4905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</a:rPr>
              <a:t>Alex Najibi			617-493-4927</a:t>
            </a:r>
          </a:p>
          <a:p>
            <a:pPr>
              <a:defRPr/>
            </a:pPr>
            <a:r>
              <a:rPr lang="en-US" altLang="en-US" sz="1400" dirty="0">
                <a:solidFill>
                  <a:srgbClr val="FFFFFF"/>
                </a:solidFill>
              </a:rPr>
              <a:t>Nicole Bush			617-493-4958</a:t>
            </a:r>
          </a:p>
          <a:p>
            <a:pPr eaLnBrk="1" hangingPunct="1">
              <a:defRPr/>
            </a:pPr>
            <a:endParaRPr lang="en-US" altLang="en-US" sz="1000" dirty="0">
              <a:solidFill>
                <a:srgbClr val="FFFFFF"/>
              </a:solidFill>
            </a:endParaRPr>
          </a:p>
          <a:p>
            <a:pPr eaLnBrk="1" hangingPunct="1">
              <a:defRPr/>
            </a:pPr>
            <a:r>
              <a:rPr lang="en-US" altLang="en-US" sz="1000" dirty="0">
                <a:solidFill>
                  <a:srgbClr val="FFFFFF"/>
                </a:solidFill>
              </a:rPr>
              <a:t>	</a:t>
            </a:r>
          </a:p>
        </p:txBody>
      </p:sp>
      <p:sp>
        <p:nvSpPr>
          <p:cNvPr id="35" name="TextBox 43">
            <a:extLst>
              <a:ext uri="{FF2B5EF4-FFF2-40B4-BE49-F238E27FC236}">
                <a16:creationId xmlns:a16="http://schemas.microsoft.com/office/drawing/2014/main" id="{514D0662-E31E-4755-8489-D637B0B4D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0782" y="199312"/>
            <a:ext cx="12192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Entrances</a:t>
            </a:r>
          </a:p>
        </p:txBody>
      </p:sp>
    </p:spTree>
    <p:extLst>
      <p:ext uri="{BB962C8B-B14F-4D97-AF65-F5344CB8AC3E}">
        <p14:creationId xmlns:p14="http://schemas.microsoft.com/office/powerpoint/2010/main" val="1076922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1404</TotalTime>
  <Words>23</Words>
  <Application>Microsoft Office PowerPoint</Application>
  <PresentationFormat>On-screen Show (4:3)</PresentationFormat>
  <Paragraphs>195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>Harvard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GSAS Residence Halls: Lockout Procedures 2017-2018</dc:title>
  <dc:creator>Barrett, Samantha</dc:creator>
  <cp:lastModifiedBy>Guest, Lindsay Balint</cp:lastModifiedBy>
  <cp:revision>12</cp:revision>
  <cp:lastPrinted>2018-10-04T17:44:55Z</cp:lastPrinted>
  <dcterms:created xsi:type="dcterms:W3CDTF">2017-08-09T15:39:52Z</dcterms:created>
  <dcterms:modified xsi:type="dcterms:W3CDTF">2018-10-05T16:14:46Z</dcterms:modified>
</cp:coreProperties>
</file>